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6" r:id="rId26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1" Type="http://schemas.openxmlformats.org/officeDocument/2006/relationships/slide" Target="slides/slide14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0" name="Shape 11010"/>
        <p:cNvGrpSpPr/>
        <p:nvPr/>
      </p:nvGrpSpPr>
      <p:grpSpPr>
        <a:xfrm>
          <a:off x="0" y="0"/>
          <a:ext cx="0" cy="0"/>
          <a:chOff x="0" y="0"/>
          <a:chExt cx="0" cy="0"/>
        </a:xfrm>
      </p:grpSpPr>
      <p:sp>
        <p:nvSpPr>
          <p:cNvPr id="11011" name="Google Shape;11011;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2" name="Google Shape;11012;p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notesSlide" Target="../notesSlides/notesSlide141.xml"/><Relationship Id="rId3" Type="http://schemas.openxmlformats.org/officeDocument/2006/relationships/image" Target="../media/image285.jpg"/></Relationships>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3" name="Shape 11013"/>
        <p:cNvGrpSpPr/>
        <p:nvPr/>
      </p:nvGrpSpPr>
      <p:grpSpPr>
        <a:xfrm>
          <a:off x="0" y="0"/>
          <a:ext cx="0" cy="0"/>
          <a:chOff x="0" y="0"/>
          <a:chExt cx="0" cy="0"/>
        </a:xfrm>
      </p:grpSpPr>
      <p:sp>
        <p:nvSpPr>
          <p:cNvPr id="11014" name="Google Shape;11014;p157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23/02/2025</a:t>
            </a:r>
            <a:endParaRPr b="0" i="0" sz="800" u="none" cap="none" strike="noStrike">
              <a:solidFill>
                <a:srgbClr val="5F5F5F"/>
              </a:solidFill>
              <a:latin typeface="Arial"/>
              <a:ea typeface="Arial"/>
              <a:cs typeface="Arial"/>
              <a:sym typeface="Arial"/>
            </a:endParaRPr>
          </a:p>
        </p:txBody>
      </p:sp>
      <p:sp>
        <p:nvSpPr>
          <p:cNvPr id="11015" name="Google Shape;11015;p157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p>
            <a:pPr indent="0" lvl="0" marL="0" marR="0" rtl="0" algn="l">
              <a:lnSpc>
                <a:spcPct val="100000"/>
              </a:lnSpc>
              <a:spcBef>
                <a:spcPts val="0"/>
              </a:spcBef>
              <a:spcAft>
                <a:spcPts val="0"/>
              </a:spcAft>
              <a:buClr>
                <a:srgbClr val="5F5F5F"/>
              </a:buClr>
              <a:buSzPts val="800"/>
              <a:buFont typeface="Arial"/>
              <a:buNone/>
            </a:pPr>
            <a:r>
              <a:rPr b="0" i="0" lang="en-US" sz="800" u="none" cap="none" strike="noStrike">
                <a:solidFill>
                  <a:srgbClr val="5F5F5F"/>
                </a:solidFill>
                <a:latin typeface="Arial"/>
                <a:ea typeface="Arial"/>
                <a:cs typeface="Arial"/>
                <a:sym typeface="Arial"/>
              </a:rPr>
              <a:t>- F. Eozénou -     TTC Meeting WG4 Fermilab</a:t>
            </a:r>
            <a:endParaRPr/>
          </a:p>
        </p:txBody>
      </p:sp>
      <p:sp>
        <p:nvSpPr>
          <p:cNvPr id="11016" name="Google Shape;11016;p157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5F5F5F"/>
              </a:buClr>
              <a:buSzPts val="800"/>
              <a:buFont typeface="Arial"/>
              <a:buNone/>
            </a:pPr>
            <a:fld id="{00000000-1234-1234-1234-123412341234}" type="slidenum">
              <a:rPr b="0" i="0" lang="en-US" sz="800" u="none" cap="none" strike="noStrike">
                <a:solidFill>
                  <a:srgbClr val="5F5F5F"/>
                </a:solidFill>
                <a:latin typeface="Arial"/>
                <a:ea typeface="Arial"/>
                <a:cs typeface="Arial"/>
                <a:sym typeface="Arial"/>
              </a:rPr>
              <a:t>‹#›</a:t>
            </a:fld>
            <a:endParaRPr b="0" i="0" sz="800" u="none" cap="none" strike="noStrike">
              <a:solidFill>
                <a:srgbClr val="5F5F5F"/>
              </a:solidFill>
              <a:latin typeface="Arial"/>
              <a:ea typeface="Arial"/>
              <a:cs typeface="Arial"/>
              <a:sym typeface="Arial"/>
            </a:endParaRPr>
          </a:p>
        </p:txBody>
      </p:sp>
      <p:sp>
        <p:nvSpPr>
          <p:cNvPr id="11017" name="Google Shape;11017;p1571"/>
          <p:cNvSpPr txBox="1"/>
          <p:nvPr/>
        </p:nvSpPr>
        <p:spPr>
          <a:xfrm>
            <a:off x="2411413" y="1693863"/>
            <a:ext cx="5400675"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Does a cathodic overpotential leads to an increased sulfur generation?</a:t>
            </a:r>
            <a:endParaRPr/>
          </a:p>
        </p:txBody>
      </p:sp>
      <p:sp>
        <p:nvSpPr>
          <p:cNvPr id="11018" name="Google Shape;11018;p1571"/>
          <p:cNvSpPr txBox="1"/>
          <p:nvPr/>
        </p:nvSpPr>
        <p:spPr>
          <a:xfrm>
            <a:off x="1692275" y="2335213"/>
            <a:ext cx="6694488"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99"/>
              </a:buClr>
              <a:buSzPts val="1800"/>
              <a:buFont typeface="Garamond"/>
              <a:buNone/>
            </a:pPr>
            <a:r>
              <a:rPr b="0" i="0" lang="en-US" sz="1800" u="none" cap="none" strike="noStrike">
                <a:solidFill>
                  <a:srgbClr val="333399"/>
                </a:solidFill>
                <a:latin typeface="Garamond"/>
                <a:ea typeface="Garamond"/>
                <a:cs typeface="Garamond"/>
                <a:sym typeface="Garamond"/>
              </a:rPr>
              <a:t>→</a:t>
            </a:r>
            <a:r>
              <a:rPr b="0" i="0" lang="en-US" sz="1800" u="none" cap="none" strike="noStrike">
                <a:solidFill>
                  <a:srgbClr val="333399"/>
                </a:solidFill>
                <a:latin typeface="Arial"/>
                <a:ea typeface="Arial"/>
                <a:cs typeface="Arial"/>
                <a:sym typeface="Arial"/>
              </a:rPr>
              <a:t>Two Niobium samples electro-polished at 5V and 20V for a similar heavy removal with 1-9-1 (HF-H</a:t>
            </a:r>
            <a:r>
              <a:rPr b="0" baseline="-25000" i="0" lang="en-US" sz="1800" u="none" cap="none" strike="noStrike">
                <a:solidFill>
                  <a:srgbClr val="333399"/>
                </a:solidFill>
                <a:latin typeface="Arial"/>
                <a:ea typeface="Arial"/>
                <a:cs typeface="Arial"/>
                <a:sym typeface="Arial"/>
              </a:rPr>
              <a:t>2</a:t>
            </a:r>
            <a:r>
              <a:rPr b="0" i="0" lang="en-US" sz="1800" u="none" cap="none" strike="noStrike">
                <a:solidFill>
                  <a:srgbClr val="333399"/>
                </a:solidFill>
                <a:latin typeface="Arial"/>
                <a:ea typeface="Arial"/>
                <a:cs typeface="Arial"/>
                <a:sym typeface="Arial"/>
              </a:rPr>
              <a:t>SO</a:t>
            </a:r>
            <a:r>
              <a:rPr b="0" baseline="-25000" i="0" lang="en-US" sz="1800" u="none" cap="none" strike="noStrike">
                <a:solidFill>
                  <a:srgbClr val="333399"/>
                </a:solidFill>
                <a:latin typeface="Arial"/>
                <a:ea typeface="Arial"/>
                <a:cs typeface="Arial"/>
                <a:sym typeface="Arial"/>
              </a:rPr>
              <a:t>4</a:t>
            </a:r>
            <a:r>
              <a:rPr b="0" i="0" lang="en-US" sz="1800" u="none" cap="none" strike="noStrike">
                <a:solidFill>
                  <a:srgbClr val="333399"/>
                </a:solidFill>
                <a:latin typeface="Arial"/>
                <a:ea typeface="Arial"/>
                <a:cs typeface="Arial"/>
                <a:sym typeface="Arial"/>
              </a:rPr>
              <a:t>-H</a:t>
            </a:r>
            <a:r>
              <a:rPr b="0" baseline="-25000" i="0" lang="en-US" sz="1800" u="none" cap="none" strike="noStrike">
                <a:solidFill>
                  <a:srgbClr val="333399"/>
                </a:solidFill>
                <a:latin typeface="Arial"/>
                <a:ea typeface="Arial"/>
                <a:cs typeface="Arial"/>
                <a:sym typeface="Arial"/>
              </a:rPr>
              <a:t>2</a:t>
            </a:r>
            <a:r>
              <a:rPr b="0" i="0" lang="en-US" sz="1800" u="none" cap="none" strike="noStrike">
                <a:solidFill>
                  <a:srgbClr val="333399"/>
                </a:solidFill>
                <a:latin typeface="Arial"/>
                <a:ea typeface="Arial"/>
                <a:cs typeface="Arial"/>
                <a:sym typeface="Arial"/>
              </a:rPr>
              <a:t>O) Mixture</a:t>
            </a:r>
            <a:endParaRPr/>
          </a:p>
        </p:txBody>
      </p:sp>
      <p:sp>
        <p:nvSpPr>
          <p:cNvPr id="11019" name="Google Shape;11019;p1571"/>
          <p:cNvSpPr txBox="1"/>
          <p:nvPr/>
        </p:nvSpPr>
        <p:spPr>
          <a:xfrm>
            <a:off x="898525" y="3265488"/>
            <a:ext cx="3024188" cy="1192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Sample A, </a:t>
            </a:r>
            <a:r>
              <a:rPr b="0" i="0" lang="en-US" sz="1800" u="none" cap="none" strike="noStrike">
                <a:solidFill>
                  <a:srgbClr val="FF3300"/>
                </a:solidFill>
                <a:latin typeface="Arial"/>
                <a:ea typeface="Arial"/>
                <a:cs typeface="Arial"/>
                <a:sym typeface="Arial"/>
              </a:rPr>
              <a:t>20 Volts</a:t>
            </a:r>
            <a:r>
              <a:rPr b="0" i="0" lang="en-US" sz="1800" u="none" cap="none" strike="noStrike">
                <a:solidFill>
                  <a:srgbClr val="000000"/>
                </a:solidFill>
                <a:latin typeface="Arial"/>
                <a:ea typeface="Arial"/>
                <a:cs typeface="Arial"/>
                <a:sym typeface="Arial"/>
              </a:rPr>
              <a:t>:</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r>
              <a:rPr b="0" i="0" lang="en-US" sz="1800" u="none" cap="none" strike="noStrike">
                <a:solidFill>
                  <a:srgbClr val="669900"/>
                </a:solidFill>
                <a:latin typeface="Arial"/>
                <a:ea typeface="Arial"/>
                <a:cs typeface="Arial"/>
                <a:sym typeface="Arial"/>
              </a:rPr>
              <a:t>9.18g removed</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900"/>
              </a:spcBef>
              <a:spcAft>
                <a:spcPts val="0"/>
              </a:spcAft>
              <a:buClr>
                <a:schemeClr val="dk1"/>
              </a:buClr>
              <a:buSzPts val="1800"/>
              <a:buFont typeface="Arial"/>
              <a:buNone/>
            </a:pPr>
            <a:r>
              <a:t/>
            </a:r>
            <a:endParaRPr b="0" i="0" sz="1800" u="none" cap="none" strike="noStrike">
              <a:solidFill>
                <a:srgbClr val="F1A745"/>
              </a:solidFill>
              <a:latin typeface="Arial"/>
              <a:ea typeface="Arial"/>
              <a:cs typeface="Arial"/>
              <a:sym typeface="Arial"/>
            </a:endParaRPr>
          </a:p>
        </p:txBody>
      </p:sp>
      <p:sp>
        <p:nvSpPr>
          <p:cNvPr id="11020" name="Google Shape;11020;p1571"/>
          <p:cNvSpPr txBox="1"/>
          <p:nvPr/>
        </p:nvSpPr>
        <p:spPr>
          <a:xfrm>
            <a:off x="5973763" y="3265488"/>
            <a:ext cx="3024187" cy="7794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Sample B, </a:t>
            </a:r>
            <a:r>
              <a:rPr b="0" i="0" lang="en-US" sz="1800" u="none" cap="none" strike="noStrike">
                <a:solidFill>
                  <a:srgbClr val="FF3300"/>
                </a:solidFill>
                <a:latin typeface="Arial"/>
                <a:ea typeface="Arial"/>
                <a:cs typeface="Arial"/>
                <a:sym typeface="Arial"/>
              </a:rPr>
              <a:t>5 Volts</a:t>
            </a:r>
            <a:r>
              <a:rPr b="0" i="0" lang="en-US" sz="1800" u="none" cap="none" strike="noStrike">
                <a:solidFill>
                  <a:srgbClr val="000000"/>
                </a:solidFill>
                <a:latin typeface="Arial"/>
                <a:ea typeface="Arial"/>
                <a:cs typeface="Arial"/>
                <a:sym typeface="Arial"/>
              </a:rPr>
              <a:t>:  </a:t>
            </a:r>
            <a:endParaRPr/>
          </a:p>
          <a:p>
            <a:pPr indent="0" lvl="0" marL="0" marR="0" rtl="0" algn="ctr">
              <a:lnSpc>
                <a:spcPct val="100000"/>
              </a:lnSpc>
              <a:spcBef>
                <a:spcPts val="900"/>
              </a:spcBef>
              <a:spcAft>
                <a:spcPts val="0"/>
              </a:spcAft>
              <a:buClr>
                <a:srgbClr val="669900"/>
              </a:buClr>
              <a:buSzPts val="1800"/>
              <a:buFont typeface="Arial"/>
              <a:buNone/>
            </a:pPr>
            <a:r>
              <a:rPr b="0" i="0" lang="en-US" sz="1800" u="none" cap="none" strike="noStrike">
                <a:solidFill>
                  <a:srgbClr val="669900"/>
                </a:solidFill>
                <a:latin typeface="Arial"/>
                <a:ea typeface="Arial"/>
                <a:cs typeface="Arial"/>
                <a:sym typeface="Arial"/>
              </a:rPr>
              <a:t>9.11g removed</a:t>
            </a:r>
            <a:endParaRPr b="0" i="0" sz="1800" u="none" cap="none" strike="noStrike">
              <a:solidFill>
                <a:srgbClr val="000000"/>
              </a:solidFill>
              <a:latin typeface="Arial"/>
              <a:ea typeface="Arial"/>
              <a:cs typeface="Arial"/>
              <a:sym typeface="Arial"/>
            </a:endParaRPr>
          </a:p>
        </p:txBody>
      </p:sp>
      <p:pic>
        <p:nvPicPr>
          <p:cNvPr descr="P1030459" id="11021" name="Google Shape;11021;p1571"/>
          <p:cNvPicPr preferRelativeResize="0"/>
          <p:nvPr/>
        </p:nvPicPr>
        <p:blipFill rotWithShape="1">
          <a:blip r:embed="rId3">
            <a:alphaModFix/>
          </a:blip>
          <a:srcRect b="0" l="0" r="0" t="0"/>
          <a:stretch/>
        </p:blipFill>
        <p:spPr>
          <a:xfrm>
            <a:off x="3670300" y="3062288"/>
            <a:ext cx="2447925" cy="1836737"/>
          </a:xfrm>
          <a:prstGeom prst="rect">
            <a:avLst/>
          </a:prstGeom>
          <a:noFill/>
          <a:ln>
            <a:noFill/>
          </a:ln>
        </p:spPr>
      </p:pic>
      <p:sp>
        <p:nvSpPr>
          <p:cNvPr id="11022" name="Google Shape;11022;p1571"/>
          <p:cNvSpPr txBox="1"/>
          <p:nvPr/>
        </p:nvSpPr>
        <p:spPr>
          <a:xfrm>
            <a:off x="1692275" y="5078413"/>
            <a:ext cx="6345238" cy="7794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Visible contamination for Sample A </a:t>
            </a:r>
            <a:endParaRPr/>
          </a:p>
          <a:p>
            <a:pPr indent="0" lvl="0" marL="0" marR="0" rtl="0" algn="ctr">
              <a:lnSpc>
                <a:spcPct val="100000"/>
              </a:lnSpc>
              <a:spcBef>
                <a:spcPts val="9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We have compared impurities found in electrolytes A &amp; B</a:t>
            </a:r>
            <a:endParaRPr/>
          </a:p>
        </p:txBody>
      </p:sp>
      <p:sp>
        <p:nvSpPr>
          <p:cNvPr id="11023" name="Google Shape;11023;p1571"/>
          <p:cNvSpPr txBox="1"/>
          <p:nvPr/>
        </p:nvSpPr>
        <p:spPr>
          <a:xfrm>
            <a:off x="1692275" y="198438"/>
            <a:ext cx="69484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2000"/>
              <a:buFont typeface="Arial"/>
              <a:buNone/>
            </a:pPr>
            <a:r>
              <a:rPr b="1" i="0" lang="en-US" sz="2000" u="none" cap="none" strike="noStrike">
                <a:solidFill>
                  <a:srgbClr val="FF3300"/>
                </a:solidFill>
                <a:latin typeface="Arial"/>
                <a:ea typeface="Arial"/>
                <a:cs typeface="Arial"/>
                <a:sym typeface="Arial"/>
              </a:rPr>
              <a:t>+ LESS IMPURITIES AT LOWER VOLTAGE</a:t>
            </a:r>
            <a:endParaRPr/>
          </a:p>
        </p:txBody>
      </p:sp>
      <p:sp>
        <p:nvSpPr>
          <p:cNvPr id="11024" name="Google Shape;11024;p1571"/>
          <p:cNvSpPr txBox="1"/>
          <p:nvPr/>
        </p:nvSpPr>
        <p:spPr>
          <a:xfrm>
            <a:off x="2051050" y="6040438"/>
            <a:ext cx="53276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X2 IMPURITIES IN A MIXTURE</a:t>
            </a:r>
            <a:endParaRPr/>
          </a:p>
        </p:txBody>
      </p:sp>
      <p:sp>
        <p:nvSpPr>
          <p:cNvPr id="11025" name="Google Shape;11025;p1571"/>
          <p:cNvSpPr txBox="1"/>
          <p:nvPr/>
        </p:nvSpPr>
        <p:spPr>
          <a:xfrm>
            <a:off x="1331913" y="981075"/>
            <a:ext cx="4032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Presented at TTC 2008 &amp; SRF 2009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